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Franklin Gothic Demi" panose="020B0703020102020204" pitchFamily="34" charset="0"/>
      <p:regular r:id="rId19"/>
      <p:italic r:id="rId20"/>
    </p:embeddedFont>
    <p:embeddedFont>
      <p:font typeface="Microsoft Himalaya" panose="01010100010101010101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41" d="100"/>
          <a:sy n="41" d="100"/>
        </p:scale>
        <p:origin x="802" y="-43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354715" y="3440899"/>
            <a:ext cx="7301967" cy="2896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b="1" spc="-105" dirty="0">
                <a:solidFill>
                  <a:srgbClr val="FFFFFF"/>
                </a:solidFill>
                <a:latin typeface="Franklin Gothic Demi" panose="020B0703020102020204" pitchFamily="34" charset="0"/>
              </a:rPr>
              <a:t>Social Buzz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Content Analytics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AABAA68-BA8C-62CC-17CD-3119435608F5}"/>
              </a:ext>
            </a:extLst>
          </p:cNvPr>
          <p:cNvSpPr txBox="1"/>
          <p:nvPr/>
        </p:nvSpPr>
        <p:spPr>
          <a:xfrm>
            <a:off x="11179168" y="571500"/>
            <a:ext cx="6781800" cy="9448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3200" b="0" i="0" dirty="0">
                <a:solidFill>
                  <a:srgbClr val="242424"/>
                </a:solidFill>
                <a:effectLst/>
              </a:rPr>
              <a:t>Capitalize on the popularity of ‘Animals’ and ‘Science’ by consistently creating “real-life” and “factual” content in these categories to maintain and enhance user engagement.</a:t>
            </a:r>
          </a:p>
          <a:p>
            <a:pPr algn="l">
              <a:buFont typeface="+mj-lt"/>
              <a:buAutoNum type="arabicPeriod"/>
            </a:pPr>
            <a:r>
              <a:rPr lang="en-US" sz="3200" b="0" i="0" dirty="0">
                <a:solidFill>
                  <a:srgbClr val="242424"/>
                </a:solidFill>
                <a:effectLst/>
              </a:rPr>
              <a:t>‘Healthy Eating’ is a prominent theme within the top 5 categories. Consider launching a targeted campaign and collaborating with healthy eating brands to further boost user engagement, leveraging this audience interest.</a:t>
            </a:r>
          </a:p>
          <a:p>
            <a:pPr algn="l">
              <a:buFont typeface="+mj-lt"/>
              <a:buAutoNum type="arabicPeriod"/>
            </a:pPr>
            <a:r>
              <a:rPr lang="en-US" sz="3200" b="0" i="0" dirty="0">
                <a:solidFill>
                  <a:srgbClr val="242424"/>
                </a:solidFill>
                <a:effectLst/>
              </a:rPr>
              <a:t>The presence of ‘Technology’ content indicates user enjoyment in this category. Explore partnerships with tech industry leaders to significantly increase user engagement, aligning with the rise in technology trends.</a:t>
            </a:r>
          </a:p>
          <a:p>
            <a:endParaRPr lang="en-IN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6097110" y="3076065"/>
            <a:ext cx="11636455" cy="3785041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>
              <a:lnSpc>
                <a:spcPts val="2660"/>
              </a:lnSpc>
            </a:pPr>
            <a:r>
              <a:rPr lang="en-US" sz="2800" spc="-19" dirty="0">
                <a:ea typeface="Gadugi" panose="020B0502040204020203" pitchFamily="34" charset="0"/>
              </a:rPr>
              <a:t>                          </a:t>
            </a:r>
          </a:p>
          <a:p>
            <a:pPr>
              <a:lnSpc>
                <a:spcPts val="2660"/>
              </a:lnSpc>
            </a:pPr>
            <a:r>
              <a:rPr lang="en-US" sz="2800" spc="-19" dirty="0">
                <a:ea typeface="Gadugi" panose="020B0502040204020203" pitchFamily="34" charset="0"/>
              </a:rPr>
              <a:t>                            	Social Buzz is a fast growing technology unicorn that need to           			adapt quickly to it's global scale. </a:t>
            </a:r>
          </a:p>
          <a:p>
            <a:pPr>
              <a:lnSpc>
                <a:spcPts val="2660"/>
              </a:lnSpc>
            </a:pPr>
            <a:r>
              <a:rPr lang="en-US" sz="2800" spc="-19" dirty="0">
                <a:ea typeface="Gadugi" panose="020B0502040204020203" pitchFamily="34" charset="0"/>
              </a:rPr>
              <a:t>			Accenture has begun a 3 month POC focusing on these tasks:</a:t>
            </a:r>
          </a:p>
          <a:p>
            <a:pPr>
              <a:lnSpc>
                <a:spcPts val="2660"/>
              </a:lnSpc>
            </a:pPr>
            <a:endParaRPr lang="en-US" sz="2800" spc="-19" dirty="0">
              <a:ea typeface="Gadugi" panose="020B0502040204020203" pitchFamily="34" charset="0"/>
            </a:endParaRPr>
          </a:p>
          <a:p>
            <a:pPr marL="2696211" lvl="6" indent="-205106">
              <a:lnSpc>
                <a:spcPts val="2660"/>
              </a:lnSpc>
              <a:buFont typeface="Arial"/>
              <a:buChar char="•"/>
            </a:pPr>
            <a:r>
              <a:rPr lang="en-US" sz="2800" spc="-19" dirty="0">
                <a:ea typeface="Gadugi" panose="020B0502040204020203" pitchFamily="34" charset="0"/>
              </a:rPr>
              <a:t>An audit of Social Buzz's big data practice</a:t>
            </a:r>
          </a:p>
          <a:p>
            <a:pPr marL="2696211" lvl="6" indent="-205106">
              <a:lnSpc>
                <a:spcPts val="2660"/>
              </a:lnSpc>
              <a:buFont typeface="Arial"/>
              <a:buChar char="•"/>
            </a:pPr>
            <a:r>
              <a:rPr lang="en-US" sz="2800" spc="-19" dirty="0">
                <a:ea typeface="Gadugi" panose="020B0502040204020203" pitchFamily="34" charset="0"/>
              </a:rPr>
              <a:t>Recommendations for a successful IPO</a:t>
            </a:r>
          </a:p>
          <a:p>
            <a:pPr marL="2696210" lvl="6" indent="-205105">
              <a:lnSpc>
                <a:spcPts val="2660"/>
              </a:lnSpc>
              <a:buFont typeface="Arial"/>
              <a:buChar char="•"/>
            </a:pPr>
            <a:r>
              <a:rPr lang="en-US" sz="2800" spc="-19" dirty="0">
                <a:ea typeface="Gadugi" panose="020B0502040204020203" pitchFamily="34" charset="0"/>
              </a:rPr>
              <a:t>Analysis to find Social Buzz's top 5 most popular categories of content </a:t>
            </a:r>
          </a:p>
          <a:p>
            <a:endParaRPr lang="en-IN" sz="3600" dirty="0"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73209" y="1734753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3C83FB-3A3D-C3B4-B561-58DA290002DF}"/>
              </a:ext>
            </a:extLst>
          </p:cNvPr>
          <p:cNvSpPr txBox="1"/>
          <p:nvPr/>
        </p:nvSpPr>
        <p:spPr>
          <a:xfrm>
            <a:off x="2438400" y="5325260"/>
            <a:ext cx="6019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chemeClr val="bg1"/>
                </a:solidFill>
                <a:effectLst/>
              </a:rPr>
              <a:t>The client has reached a massive scale within recent years and does not have the resources internally to handle it.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F12C1E1-BA1A-C344-97B2-3FC73436FD21}"/>
              </a:ext>
            </a:extLst>
          </p:cNvPr>
          <p:cNvGrpSpPr/>
          <p:nvPr/>
        </p:nvGrpSpPr>
        <p:grpSpPr>
          <a:xfrm>
            <a:off x="14293091" y="1534873"/>
            <a:ext cx="2616047" cy="1151958"/>
            <a:chOff x="0" y="-47625"/>
            <a:chExt cx="3488063" cy="1535945"/>
          </a:xfrm>
        </p:grpSpPr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86579C22-77F7-8948-9508-05FD0414A2AA}"/>
                </a:ext>
              </a:extLst>
            </p:cNvPr>
            <p:cNvSpPr txBox="1"/>
            <p:nvPr/>
          </p:nvSpPr>
          <p:spPr>
            <a:xfrm>
              <a:off x="0" y="564990"/>
              <a:ext cx="3488063" cy="923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660"/>
                </a:lnSpc>
              </a:pPr>
              <a:r>
                <a:rPr lang="en-US" sz="2100" spc="-19" dirty="0">
                  <a:ea typeface="Gadugi" panose="020B0502040204020203" pitchFamily="34" charset="0"/>
                </a:rPr>
                <a:t>Chief Technology Architect</a:t>
              </a:r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F8F9BDBD-AA9A-474B-B480-4DDB1DF84761}"/>
                </a:ext>
              </a:extLst>
            </p:cNvPr>
            <p:cNvSpPr txBox="1"/>
            <p:nvPr/>
          </p:nvSpPr>
          <p:spPr>
            <a:xfrm>
              <a:off x="0" y="-47625"/>
              <a:ext cx="3488063" cy="480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940"/>
                </a:lnSpc>
              </a:pPr>
              <a:r>
                <a:rPr lang="en-US" sz="2400" b="1" spc="-21" dirty="0">
                  <a:ea typeface="Gadugi" panose="020B0502040204020203" pitchFamily="34" charset="0"/>
                </a:rPr>
                <a:t>ANDREW FLEMING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E5A0AC-D1CA-8049-B99B-924F644A0681}"/>
              </a:ext>
            </a:extLst>
          </p:cNvPr>
          <p:cNvGrpSpPr/>
          <p:nvPr/>
        </p:nvGrpSpPr>
        <p:grpSpPr>
          <a:xfrm>
            <a:off x="14293092" y="4660759"/>
            <a:ext cx="2616047" cy="805710"/>
            <a:chOff x="0" y="-47625"/>
            <a:chExt cx="3488063" cy="1074279"/>
          </a:xfrm>
        </p:grpSpPr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46886E39-FA3C-3743-9AB5-FDCABC89ABF6}"/>
                </a:ext>
              </a:extLst>
            </p:cNvPr>
            <p:cNvSpPr txBox="1"/>
            <p:nvPr/>
          </p:nvSpPr>
          <p:spPr>
            <a:xfrm>
              <a:off x="0" y="564989"/>
              <a:ext cx="3488063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660"/>
                </a:lnSpc>
              </a:pPr>
              <a:r>
                <a:rPr lang="en-US" sz="2400" spc="-19" dirty="0">
                  <a:latin typeface="+mj-lt"/>
                  <a:ea typeface="Gadugi" panose="020B0502040204020203" pitchFamily="34" charset="0"/>
                </a:rPr>
                <a:t>Senior Principal</a:t>
              </a:r>
            </a:p>
          </p:txBody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7CE9B6B9-4C68-584F-AF2C-67DF9430E611}"/>
                </a:ext>
              </a:extLst>
            </p:cNvPr>
            <p:cNvSpPr txBox="1"/>
            <p:nvPr/>
          </p:nvSpPr>
          <p:spPr>
            <a:xfrm>
              <a:off x="0" y="-47625"/>
              <a:ext cx="3488063" cy="480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940"/>
                </a:lnSpc>
              </a:pPr>
              <a:r>
                <a:rPr lang="en-US" sz="2400" b="1" spc="-21" dirty="0">
                  <a:latin typeface="+mj-lt"/>
                  <a:ea typeface="Gadugi" panose="020B0502040204020203" pitchFamily="34" charset="0"/>
                </a:rPr>
                <a:t>MARCUS ROMPTON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FD8EBE-CB97-1A46-AA62-1A2FBC50D862}"/>
              </a:ext>
            </a:extLst>
          </p:cNvPr>
          <p:cNvGrpSpPr/>
          <p:nvPr/>
        </p:nvGrpSpPr>
        <p:grpSpPr>
          <a:xfrm>
            <a:off x="14563797" y="7828554"/>
            <a:ext cx="2616047" cy="790256"/>
            <a:chOff x="0" y="-47625"/>
            <a:chExt cx="3488063" cy="1053676"/>
          </a:xfrm>
        </p:grpSpPr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6BDF8EA4-7682-0A43-AFCE-EB4F8F717986}"/>
                </a:ext>
              </a:extLst>
            </p:cNvPr>
            <p:cNvSpPr txBox="1"/>
            <p:nvPr/>
          </p:nvSpPr>
          <p:spPr>
            <a:xfrm>
              <a:off x="0" y="564989"/>
              <a:ext cx="3488063" cy="441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660"/>
                </a:lnSpc>
              </a:pPr>
              <a:r>
                <a:rPr lang="en-US" sz="2100" spc="-19" dirty="0">
                  <a:latin typeface="+mj-lt"/>
                  <a:ea typeface="Gadugi" panose="020B0502040204020203" pitchFamily="34" charset="0"/>
                </a:rPr>
                <a:t>Data Analyst</a:t>
              </a:r>
            </a:p>
          </p:txBody>
        </p:sp>
        <p:sp>
          <p:nvSpPr>
            <p:cNvPr id="40" name="TextBox 40">
              <a:extLst>
                <a:ext uri="{FF2B5EF4-FFF2-40B4-BE49-F238E27FC236}">
                  <a16:creationId xmlns:a16="http://schemas.microsoft.com/office/drawing/2014/main" id="{45E6AA62-3934-1447-AF4B-0AD57503CEDD}"/>
                </a:ext>
              </a:extLst>
            </p:cNvPr>
            <p:cNvSpPr txBox="1"/>
            <p:nvPr/>
          </p:nvSpPr>
          <p:spPr>
            <a:xfrm>
              <a:off x="0" y="-47625"/>
              <a:ext cx="3488063" cy="480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940"/>
                </a:lnSpc>
              </a:pPr>
              <a:r>
                <a:rPr lang="en-US" sz="2400" b="1" spc="-21" dirty="0">
                  <a:ea typeface="Gadugi" panose="020B0502040204020203" pitchFamily="34" charset="0"/>
                </a:rPr>
                <a:t>Myself</a:t>
              </a:r>
              <a:endParaRPr lang="en-US" sz="2100" b="1" spc="-21" dirty="0">
                <a:ea typeface="Gadugi" panose="020B0502040204020203" pitchFamily="34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5" name="TextBox 36">
            <a:extLst>
              <a:ext uri="{FF2B5EF4-FFF2-40B4-BE49-F238E27FC236}">
                <a16:creationId xmlns:a16="http://schemas.microsoft.com/office/drawing/2014/main" id="{FC91EAB9-96A1-4064-9846-10A08A7AC0A4}"/>
              </a:ext>
            </a:extLst>
          </p:cNvPr>
          <p:cNvSpPr txBox="1"/>
          <p:nvPr/>
        </p:nvSpPr>
        <p:spPr>
          <a:xfrm>
            <a:off x="3979777" y="1628792"/>
            <a:ext cx="2928134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59"/>
              </a:lnSpc>
            </a:pPr>
            <a:r>
              <a:rPr lang="en-US" sz="2400" b="1" spc="-18" dirty="0">
                <a:solidFill>
                  <a:srgbClr val="FFFFFF"/>
                </a:solidFill>
                <a:latin typeface="+mj-lt"/>
                <a:ea typeface="Gadugi" panose="020B0502040204020203" pitchFamily="34" charset="0"/>
              </a:rPr>
              <a:t>Data Understanding</a:t>
            </a:r>
          </a:p>
        </p:txBody>
      </p:sp>
      <p:sp>
        <p:nvSpPr>
          <p:cNvPr id="46" name="TextBox 34">
            <a:extLst>
              <a:ext uri="{FF2B5EF4-FFF2-40B4-BE49-F238E27FC236}">
                <a16:creationId xmlns:a16="http://schemas.microsoft.com/office/drawing/2014/main" id="{3E6F2479-9679-4030-8635-693737C66D54}"/>
              </a:ext>
            </a:extLst>
          </p:cNvPr>
          <p:cNvSpPr txBox="1"/>
          <p:nvPr/>
        </p:nvSpPr>
        <p:spPr>
          <a:xfrm>
            <a:off x="5765834" y="3234676"/>
            <a:ext cx="340649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59"/>
              </a:lnSpc>
            </a:pPr>
            <a:r>
              <a:rPr lang="en-US" sz="2400" b="1" spc="-18" dirty="0">
                <a:solidFill>
                  <a:srgbClr val="FFFFFF"/>
                </a:solidFill>
                <a:latin typeface="+mj-lt"/>
                <a:ea typeface="Gadugi" panose="020B0502040204020203" pitchFamily="34" charset="0"/>
              </a:rPr>
              <a:t>Data Cleaning</a:t>
            </a:r>
          </a:p>
        </p:txBody>
      </p:sp>
      <p:sp>
        <p:nvSpPr>
          <p:cNvPr id="48" name="TextBox 33">
            <a:extLst>
              <a:ext uri="{FF2B5EF4-FFF2-40B4-BE49-F238E27FC236}">
                <a16:creationId xmlns:a16="http://schemas.microsoft.com/office/drawing/2014/main" id="{1F507FD4-034D-45FF-93BD-DFCB95EAD363}"/>
              </a:ext>
            </a:extLst>
          </p:cNvPr>
          <p:cNvSpPr txBox="1"/>
          <p:nvPr/>
        </p:nvSpPr>
        <p:spPr>
          <a:xfrm>
            <a:off x="7792118" y="4788615"/>
            <a:ext cx="340649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60"/>
              </a:lnSpc>
            </a:pPr>
            <a:r>
              <a:rPr lang="en-US" sz="2400" b="1" spc="-18" dirty="0">
                <a:solidFill>
                  <a:srgbClr val="FFFFFF"/>
                </a:solidFill>
                <a:latin typeface="+mj-lt"/>
                <a:ea typeface="Gadugi" panose="020B0502040204020203" pitchFamily="34" charset="0"/>
              </a:rPr>
              <a:t>Data Modelling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DD4CC2CA-3667-4682-81EE-0628B418A5BA}"/>
              </a:ext>
            </a:extLst>
          </p:cNvPr>
          <p:cNvSpPr txBox="1"/>
          <p:nvPr/>
        </p:nvSpPr>
        <p:spPr>
          <a:xfrm>
            <a:off x="9511611" y="6342650"/>
            <a:ext cx="341438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60"/>
              </a:lnSpc>
            </a:pPr>
            <a:r>
              <a:rPr lang="en-US" sz="2400" b="1" spc="-18" dirty="0">
                <a:solidFill>
                  <a:srgbClr val="FFFFFF"/>
                </a:solidFill>
                <a:latin typeface="+mj-lt"/>
                <a:ea typeface="Gadugi" panose="020B0502040204020203" pitchFamily="34" charset="0"/>
              </a:rPr>
              <a:t>Data Analysis</a:t>
            </a:r>
          </a:p>
        </p:txBody>
      </p:sp>
      <p:sp>
        <p:nvSpPr>
          <p:cNvPr id="51" name="TextBox 38">
            <a:extLst>
              <a:ext uri="{FF2B5EF4-FFF2-40B4-BE49-F238E27FC236}">
                <a16:creationId xmlns:a16="http://schemas.microsoft.com/office/drawing/2014/main" id="{8C103A61-A2FB-4BF2-AE1E-1E860BB3D705}"/>
              </a:ext>
            </a:extLst>
          </p:cNvPr>
          <p:cNvSpPr txBox="1"/>
          <p:nvPr/>
        </p:nvSpPr>
        <p:spPr>
          <a:xfrm>
            <a:off x="11386399" y="8125818"/>
            <a:ext cx="340649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60"/>
              </a:lnSpc>
            </a:pPr>
            <a:r>
              <a:rPr lang="en-US" sz="2400" b="1" spc="-18" dirty="0">
                <a:solidFill>
                  <a:srgbClr val="FFFFFF"/>
                </a:solidFill>
                <a:latin typeface="+mj-lt"/>
                <a:ea typeface="Gadugi" panose="020B0502040204020203" pitchFamily="34" charset="0"/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1757EB-BE6D-456B-AAE1-9199DF89AC44}"/>
              </a:ext>
            </a:extLst>
          </p:cNvPr>
          <p:cNvSpPr txBox="1"/>
          <p:nvPr/>
        </p:nvSpPr>
        <p:spPr>
          <a:xfrm>
            <a:off x="1796905" y="3952330"/>
            <a:ext cx="3632723" cy="1183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0080"/>
              </a:lnSpc>
            </a:pPr>
            <a:r>
              <a:rPr lang="en-US" sz="7200" spc="-72" dirty="0">
                <a:latin typeface="Franklin Gothic Demi" panose="020B0703020102020204" pitchFamily="34" charset="0"/>
                <a:ea typeface="Gadugi" panose="020B0502040204020203" pitchFamily="34" charset="0"/>
              </a:rPr>
              <a:t>16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DEC18DCB-822A-4D81-B43D-EA065F5C2E6C}"/>
              </a:ext>
            </a:extLst>
          </p:cNvPr>
          <p:cNvSpPr txBox="1"/>
          <p:nvPr/>
        </p:nvSpPr>
        <p:spPr>
          <a:xfrm>
            <a:off x="1796906" y="5497744"/>
            <a:ext cx="3632723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359"/>
              </a:lnSpc>
            </a:pPr>
            <a:r>
              <a:rPr lang="en-US" sz="2400" spc="-24" dirty="0">
                <a:latin typeface="+mj-lt"/>
                <a:ea typeface="Gadugi" panose="020B0502040204020203" pitchFamily="34" charset="0"/>
              </a:rPr>
              <a:t>UNIQUE</a:t>
            </a:r>
          </a:p>
          <a:p>
            <a:pPr algn="ctr">
              <a:lnSpc>
                <a:spcPts val="3359"/>
              </a:lnSpc>
            </a:pPr>
            <a:r>
              <a:rPr lang="en-US" sz="2400" spc="-24" dirty="0">
                <a:latin typeface="+mj-lt"/>
                <a:ea typeface="Gadugi" panose="020B0502040204020203" pitchFamily="34" charset="0"/>
              </a:rPr>
              <a:t>CATEGORIES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B959BD-87ED-D4ED-A2BD-659F7433E40F}"/>
              </a:ext>
            </a:extLst>
          </p:cNvPr>
          <p:cNvSpPr txBox="1"/>
          <p:nvPr/>
        </p:nvSpPr>
        <p:spPr>
          <a:xfrm>
            <a:off x="6941930" y="3962984"/>
            <a:ext cx="3632723" cy="1180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0080"/>
              </a:lnSpc>
            </a:pPr>
            <a:r>
              <a:rPr lang="en-US" sz="7200" spc="-72" dirty="0">
                <a:latin typeface="Franklin Gothic Demi" panose="020B0703020102020204" pitchFamily="34" charset="0"/>
                <a:ea typeface="Gadugi" panose="020B0502040204020203" pitchFamily="34" charset="0"/>
              </a:rPr>
              <a:t>04</a:t>
            </a: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97CE271-0A13-0146-FE8D-14165671CC40}"/>
              </a:ext>
            </a:extLst>
          </p:cNvPr>
          <p:cNvSpPr txBox="1"/>
          <p:nvPr/>
        </p:nvSpPr>
        <p:spPr>
          <a:xfrm>
            <a:off x="6928530" y="5511626"/>
            <a:ext cx="3632723" cy="8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359"/>
              </a:lnSpc>
            </a:pPr>
            <a:r>
              <a:rPr lang="en-US" sz="2400" spc="-24" dirty="0">
                <a:ea typeface="Gadugi" panose="020B0502040204020203" pitchFamily="34" charset="0"/>
              </a:rPr>
              <a:t>CONTENT </a:t>
            </a:r>
          </a:p>
          <a:p>
            <a:pPr algn="ctr">
              <a:lnSpc>
                <a:spcPts val="3359"/>
              </a:lnSpc>
            </a:pPr>
            <a:r>
              <a:rPr lang="en-US" sz="2400" spc="-24" dirty="0">
                <a:ea typeface="Gadugi" panose="020B0502040204020203" pitchFamily="34" charset="0"/>
              </a:rPr>
              <a:t>TYPE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04CA7D-6E60-E870-7BC5-877D065E48A1}"/>
              </a:ext>
            </a:extLst>
          </p:cNvPr>
          <p:cNvSpPr txBox="1"/>
          <p:nvPr/>
        </p:nvSpPr>
        <p:spPr>
          <a:xfrm>
            <a:off x="12340089" y="3962984"/>
            <a:ext cx="3632723" cy="1180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0080"/>
              </a:lnSpc>
            </a:pPr>
            <a:r>
              <a:rPr lang="en-US" sz="7200" spc="-72" dirty="0">
                <a:latin typeface="Franklin Gothic Demi" panose="020B0703020102020204" pitchFamily="34" charset="0"/>
                <a:ea typeface="Gadugi" panose="020B0502040204020203" pitchFamily="34" charset="0"/>
              </a:rPr>
              <a:t>Animals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9F4D29CB-3A56-777E-56F0-D4F23689C7D1}"/>
              </a:ext>
            </a:extLst>
          </p:cNvPr>
          <p:cNvSpPr txBox="1"/>
          <p:nvPr/>
        </p:nvSpPr>
        <p:spPr>
          <a:xfrm>
            <a:off x="12355928" y="5525508"/>
            <a:ext cx="3632723" cy="8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359"/>
              </a:lnSpc>
            </a:pPr>
            <a:r>
              <a:rPr lang="en-US" sz="2400" spc="-24" dirty="0">
                <a:ea typeface="Gadugi" panose="020B0502040204020203" pitchFamily="34" charset="0"/>
              </a:rPr>
              <a:t>MOST POPULAR</a:t>
            </a:r>
          </a:p>
          <a:p>
            <a:pPr algn="ctr">
              <a:lnSpc>
                <a:spcPts val="3359"/>
              </a:lnSpc>
            </a:pPr>
            <a:r>
              <a:rPr lang="en-US" sz="2400" spc="-24" dirty="0">
                <a:ea typeface="Gadugi" panose="020B0502040204020203" pitchFamily="34" charset="0"/>
              </a:rPr>
              <a:t>CATEGORY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5C0EBE5-4984-587F-4EBD-F412FAF1008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/>
          <a:stretch/>
        </p:blipFill>
        <p:spPr>
          <a:xfrm>
            <a:off x="5791199" y="1383832"/>
            <a:ext cx="8402085" cy="78010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1CC1A5C-0592-3744-55EA-8E2C68DC1B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155" y="442120"/>
            <a:ext cx="11040494" cy="940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277</Words>
  <Application>Microsoft Office PowerPoint</Application>
  <PresentationFormat>Custom</PresentationFormat>
  <Paragraphs>75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Clear Sans Regular Bold</vt:lpstr>
      <vt:lpstr>Microsoft Himalaya</vt:lpstr>
      <vt:lpstr>Graphik Regular</vt:lpstr>
      <vt:lpstr>Calibri</vt:lpstr>
      <vt:lpstr>Arial</vt:lpstr>
      <vt:lpstr>Franklin Gothic Demi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Aditi Rana</cp:lastModifiedBy>
  <cp:revision>9</cp:revision>
  <dcterms:created xsi:type="dcterms:W3CDTF">2006-08-16T00:00:00Z</dcterms:created>
  <dcterms:modified xsi:type="dcterms:W3CDTF">2023-12-18T16:11:58Z</dcterms:modified>
  <dc:identifier>DAEhDyfaYKE</dc:identifier>
</cp:coreProperties>
</file>